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2537508"/>
          </a:xfrm>
          <a:solidFill>
            <a:schemeClr val="bg2"/>
          </a:solidFill>
        </p:spPr>
        <p:txBody>
          <a:bodyPr/>
          <a:lstStyle/>
          <a:p>
            <a:r>
              <a:rPr lang="kk-KZ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ҚР ЕҰ 218-35-14 «АВТОМОБИЛЬ ЖОЛДАРЫНЫҢ ҚҰРЫЛЫСЫ МЕН ЖӨНДЕЛУІ КЕЗІНДЕГІ ЖҰМЫСТАРДЫҢ САПАСЫН БАҚЫЛАУ ЖӘНЕ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ҚАБЫЛДАУ ЖӨНІНДЕГІ НҰСҚАУЛЫҚ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ҚР ЕҰ 218-35-04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ҚР ЕҰ 218-35-16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908720"/>
            <a:ext cx="8305800" cy="1872208"/>
          </a:xfrm>
        </p:spPr>
        <p:txBody>
          <a:bodyPr/>
          <a:lstStyle/>
          <a:p>
            <a:r>
              <a:rPr lang="kk-KZ" sz="2800" b="1" dirty="0" smtClean="0">
                <a:effectLst/>
                <a:latin typeface="Times New Roman" pitchFamily="18" charset="0"/>
                <a:cs typeface="Times New Roman" pitchFamily="18" charset="0"/>
              </a:rPr>
              <a:t>ТЕХНИКАЛЫҚ БАҚЫЛАУ ЖӘНЕ ТОПЫРАҚ ҮЙІНДІСІН ҚАБЫЛДАУ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86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  <a:solidFill>
            <a:srgbClr val="FFFF00"/>
          </a:solidFill>
        </p:spPr>
        <p:txBody>
          <a:bodyPr>
            <a:normAutofit fontScale="77500" lnSpcReduction="20000"/>
          </a:bodyPr>
          <a:lstStyle/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Тапсырыс беруші –</a:t>
            </a:r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құрылыс салуды, қайта құруды, жөндеуді жүзеге асыру үшін қаражат бөлінген (немесе осы мақсат үшін меншікті қаражаты бар), аталған жұмыс түрлерін орындау үшін мердігер ұйыммен мердігер шартын жасаған шаруашылық қызметінің субъектісі.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Мердігер</a:t>
            </a:r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тапсырыс берушімен объектінің не оның бір бөлігін салу, қайта құру немесе жөндеу үшін мердігер шартын жасаған шаруашылық қызметінің субъектісі, жұмыс өндіруші.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Мемлекетшік қабылдау комиссиясы</a:t>
            </a:r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аяқталған құрылыс объектісін пайдалануға қабылдау үшін белгіленген тәртіппен құрылған комиссия.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Қабылдау жұмыс комиссиясы</a:t>
            </a:r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аяқталған құрылыс объектісі бойынша орындалған жұмыстарды алдын ала қабылдау және оны мемлекеттік қабылдау комиссиясына ұсыну үшін белгіленген тәртіппен құрылған комиссия.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Авторльіқ қадағалау</a:t>
            </a:r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орындалатын құрылыс-монтаждау жұмыстарының құрылыс жүргізілетін барлық кезеңінде жобаны әзірлеген ұйым жүзеге асыратын жобалық шешімдерге сәйкес келуін қадағалау.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>
                <a:effectLst/>
                <a:latin typeface="Times New Roman" pitchFamily="18" charset="0"/>
                <a:cs typeface="Times New Roman" pitchFamily="18" charset="0"/>
              </a:rPr>
              <a:t>АНЫҚТАМАЛАР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3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336704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kk-KZ" sz="2000" b="1" i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Мемлекеттік бақылау –</a:t>
            </a:r>
            <a:r>
              <a:rPr lang="kk-KZ" sz="2000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бұл объектіні салу және жөндеу кезінде тиісті құқықтар және өкілеттіктер берілген мемлекеттік уәкілетті органдары, оның ішінде мемлекеттік сәулет-құрылыс инспекциясының органдары тарапынан бақылау жүйесі. Ол нормативтік құжаттардың талаптарын сақтау және анықталған заң бұзушылықтар мен жобадан ауытқушылықтарды жою мақсатында жүзеге асырылады.</a:t>
            </a:r>
            <a:endParaRPr lang="ru-RU" sz="2000" kern="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Өнімнің сапасын бақылау</a:t>
            </a:r>
            <a:r>
              <a:rPr lang="kk-KZ" sz="2000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өнімнің сандық және (немесе) сапалық сипаттарын бақылау.</a:t>
            </a:r>
            <a:endParaRPr lang="ru-RU" sz="2000" kern="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Инспекциялық бақылау –</a:t>
            </a:r>
            <a:r>
              <a:rPr lang="kk-KZ" sz="2000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бұрын орындалған бақылаудың тиімділігін тексеру мақсатында арнайы уәкілеттік берілген тұлғалар жүзеге асыратын бақылау.</a:t>
            </a:r>
            <a:endParaRPr lang="ru-RU" sz="2000" kern="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Тәуелсіз жол-құрылыс лабораториясы</a:t>
            </a:r>
            <a:r>
              <a:rPr lang="kk-KZ" sz="2000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құрылыс материалдарын және құрылғыларды сынаудың барлық қажетті түрі жүргізілетін, шарттық міндеттемелермен, келісім-шарттармен, басқа заңдық міндеттемелермен байланысты емес және жұмыстарды жүргізуге лицензиясы және жиынтық жол-құрылыс лабораториясы бар, аттестациядан өткен және аккредитациясы және тексерілген аспаптары мен жабдықтары бар Мердігермен, Қосалқы мердігермен аффилирленбеген (</a:t>
            </a:r>
            <a:r>
              <a:rPr lang="kk-KZ" sz="20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аффилирленген – үлестес</a:t>
            </a:r>
            <a:r>
              <a:rPr lang="kk-KZ" sz="2000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шаруашылық қызметінің субъектісі</a:t>
            </a:r>
            <a:r>
              <a:rPr lang="kk-KZ" sz="2000" kern="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kern="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44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9288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kk-KZ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Жасырын жұмыстар</a:t>
            </a:r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келесі жұмыстармен және құрылғылармен толық немесе ішінара жасырылып тұратын, сапасы мен дәлдігін осы жұмыстарды орындағаннан кейін айқындауга мүмкіндік болмайтын жұмыстар.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Сапаны қамтамасыз ету жүйесінің ұйымдық құрылымы екі деңгеймен берілген: </a:t>
            </a:r>
            <a:r>
              <a:rPr lang="kk-KZ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мемлекеттік бақылау; ведомстволық бақылау.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Мемлекеттік бақылау</a:t>
            </a:r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бұл мемлекеттік уәкілетті органдар тарапынан жол-құрылыс өндірісін бақылау жүйесі (сәулет-құрылыс инспекциясы, МЕСТандарт немесе басқа уәкілетті органдар).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Ведомстволық бақылау деңгейінде </a:t>
            </a:r>
            <a:r>
              <a:rPr lang="kk-KZ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техникалық қадағалау және өндірістік бақылау жұмыс істейді.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Өндірістік бақылау –</a:t>
            </a:r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бұл жұмыс өндірушінің өндірістің технологиялық процесінің міндетті элементі болып табылатын өзін-өзі бақылау жүйесі. Өндірістік бақылауға </a:t>
            </a:r>
            <a:r>
              <a:rPr lang="kk-K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бастапқы (входной – кіріс), операциялық және қабылдап бақылаулар</a:t>
            </a:r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кіреді.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8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  <a:solidFill>
            <a:srgbClr val="FFFF00"/>
          </a:solidFill>
        </p:spPr>
        <p:txBody>
          <a:bodyPr>
            <a:normAutofit fontScale="77500" lnSpcReduction="20000"/>
          </a:bodyPr>
          <a:lstStyle/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бұл түрлі жол-құрылыс материалдарын және бұйымдарды, жартылай фабрикаттарды, сондай-ақ жол салу, қайта қүру және күрделі жөндеу үшін міндетті түрде экологиялық және Мемлекеттік сараптаудан өтетін жобалау-сметалық құжаттаманы тексеруді қоса отырып жеткізушіден немесе басқа өндіріс учаскелерінен келіп түскен өнімді бақылау.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Операциялық –</a:t>
            </a:r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бұл операциялар бойынша орындалатын технологиялық процесті оларды өндіру кезінде немесе олар аяқталғаннан кейін (технологиялық процестің ажыратылмас бөлігі ретінде) бақылау.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Қабылдап</a:t>
            </a:r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бұл жолдың (ғимараттардың) жекелеген аяқталған конструкциялық элементтерін немесе жекелеген аяқталған жұмыстарды, оның ішінде жасырын жұмыстарды және конструктивтерді, қосалқы мердігерлік ұйымдар орындаған жұмыстарды, сондай-ақ құрылысы немесе жөндеу аяқталған, пайдалануға дайын ретіндегі объектілерді қабылдау кезіндегі бақылау.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Бастапқы, операциялық және қабылдап бақылаудың мақсаты жарамсыз болудың алдын алу, ақауларды уақтылы анықтау және түзету, сондай-ақ технологиялық тәртіпті және орындаушылардың түпкілікті өнімнің талап етілетін сапалық және сандық көрсеткіштерін қамтамасыз ете отырып өндірістің барлық деңгейінде орындайтын жұмыстары үшін жеке жауапкершілігін арттыру болып табылады.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709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Техникалық қадағалау –</a:t>
            </a:r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бұл мүдделі ұйымдардың қызметтері орындайтын, іріктеп бақылау. Техникалық қадағалау тиісінше мыналарға бөлінеді: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инженер қызметінің бақылауы;</a:t>
            </a:r>
          </a:p>
          <a:p>
            <a:pPr lv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тапсырыс беруші қызметінің бақылауы;</a:t>
            </a:r>
          </a:p>
          <a:p>
            <a:pPr lv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жобалы ұйымдары өкілдерінің авторлық бақылауы;</a:t>
            </a:r>
          </a:p>
          <a:p>
            <a:pPr lv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уәкілетті өкілдердің тәуелсіз инспекциялық бақылауы.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Құрылысы аяқталған объектілерді </a:t>
            </a:r>
            <a:r>
              <a:rPr lang="kk-KZ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түпкілікті қабылдау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екі кезеңге бөлінеді:</a:t>
            </a:r>
          </a:p>
          <a:p>
            <a:pPr lv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жұмыс комиссиясының іріктеп бақылай және жол (ғимараттар) өлшемдерінің жобаның, келісім-шарттың және нормативтік құжаттардың талаптарына сәйкес келуін белгілей отырып қабылдауы;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тапсырыс беруші өкілдерінің, мерд</a:t>
            </a:r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гердің (жұмысты орындаушының), инженер қызметінің және басқа мүдделі ұйымдардың қатысумен мемлекеттік комиссияның пайдалануға қабылдауы.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925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Сапаны бақылау міндеттері: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өнім (материалдар, бұйымдар, жартылай фабрикаттар, жол мен ғимараттардың конструкциялық элементтері) өлшемдерінің нақты көрсеткіштерін белгілеу;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оларды нәтижелері бойынша осы өнімнің тұтынушылық қасиеті бағаланатын жоба, келісім-шарт және нормативтік құжаттар талаптары бойынша талап етілетін мәндермен салыстыру;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өнімді пайдалануға (қолдануға) жарамдылығы туралы тұжырым жасау.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b="1" i="1" dirty="0">
                <a:effectLst/>
                <a:latin typeface="Times New Roman" pitchFamily="18" charset="0"/>
                <a:cs typeface="Times New Roman" pitchFamily="18" charset="0"/>
              </a:rPr>
              <a:t>Жалпы жағдайы. Топырақ үйіндісін тұрғызу кезінде техникалық бақылау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45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61932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Жұмыс жүргізу барысында жасалатын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техникалық құжаттамада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міндетті түрде болуы тиіс: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жұмыс жүргізуге рұқсат;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жол полициясы органдарымен келісілген жол белгілерін, шығатын және айналма жолдарды орналастыру сұлбасы;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жұмыстарды жүргізу журналы: бетондау, дәнекерлеу, топырақ үйіндісін және жол жамылғысы негізі мен жабынын нығыздау, қалыңдығын, енін, өлшеу;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материалдарға, бұйымдарға, конструкцияларға паспорттар, сертификаттар, лабораториялық анализдер;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авторлық қадағалау журналы;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куәландырылған жасырын жұмыстар актілері, сондай-ақ геодезиялық бөлшектеу жүргізу туралы актілер;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жұмыс барысын лабораториялық бақылау журналы және құрылыс материалдары мен бақылау үлгілерінің актілері, тапсырылатын конструктивті элементтердің орындаушылық сызбалары және басқа қосымша құжаттар.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7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үйіндісі құрылысында операциялық сапа бақылауында тексеріледі: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беті өстік сызығының жоспарда дұрыс орналасуы және биіктік жұмыс белгілері;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кесілетін құнарлы өсімдік қабатының қалыңдығы;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негізі топырағының тығыздығы;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қолданылатын топырақ ылғалдылығы;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жайылатын қабат қалыңдығы;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қабаттарындағы топырақтардың біртектілігі;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қабаттарындағы топырақтардың тығыздығы;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беттің тегістілігі;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үйіндісінің көлденең кескіні (өспен жол жиегі арақашықтығы, көлденең еңістік, құламалар еңістігі);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су әкету және дренажды құрылымдардың, құламалар және жол жағаларының беріктіру жұмыстарының дұрыс орындалуын;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геосинтетикалық материалдар жаю сапасын, жұмыстар жүргізу технологиялық регламентке сәйкес келуін тексеру.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02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Топырақ үйіндісі параметрлерінің жобалық мәннен рұқсат етілген ауытқулары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347117"/>
              </p:ext>
            </p:extLst>
          </p:nvPr>
        </p:nvGraphicFramePr>
        <p:xfrm>
          <a:off x="467544" y="1412776"/>
          <a:ext cx="8229600" cy="5198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80153"/>
                <a:gridCol w="1331549"/>
                <a:gridCol w="2017898"/>
              </a:tblGrid>
              <a:tr h="691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Жол берілетін ауытқулар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Бақылау реті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</a:tr>
              <a:tr h="3388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Үйіндінің және арналардың бойлық кескіндегі биіктік белгілері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±5 см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Бойлық нивелирлеу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</a:tr>
              <a:tr h="3388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 үйіндісі ені бойынша ауытқулар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±10 см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м</a:t>
                      </a: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сайын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</a:tr>
              <a:tr h="3388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Құламалар тіктігі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өсуі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10 %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м</a:t>
                      </a: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сайын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</a:tr>
              <a:tr h="3388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Қырат және бүйірлік арналардың көлденең өлшемдері (түбі бойынша) 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±5 см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м</a:t>
                      </a: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сайын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</a:tr>
              <a:tr h="3388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Арналар тереңдігі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±5 см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м</a:t>
                      </a: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сайын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</a:tr>
              <a:tr h="6934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Дренаждардың көлденең өлшемдері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±5 см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м</a:t>
                      </a: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сайын және су шығатын жерлерде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</a:tr>
              <a:tr h="3388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Дренаждардың көлденең еңістіктері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±10 %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Бойлық нивелирлеу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</a:tr>
              <a:tr h="10462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 үйіндісі қабаттарындағы тассыз топырақтарының тығыздықтарының жобалық мәннен 10 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-ға дейін төмен болуы анықталған жалпы сан мөлшері 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2...4 %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 үйіндісі беткі қабатында 50 м сайын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81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38</TotalTime>
  <Words>1031</Words>
  <Application>Microsoft Office PowerPoint</Application>
  <PresentationFormat>Экран (4:3)</PresentationFormat>
  <Paragraphs>85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ТЕХНИКАЛЫҚ БАҚЫЛАУ ЖӘНЕ ТОПЫРАҚ ҮЙІНДІСІН ҚАБЫЛДАУ</vt:lpstr>
      <vt:lpstr>АНЫҚТАМАЛАР</vt:lpstr>
      <vt:lpstr>Презентация PowerPoint</vt:lpstr>
      <vt:lpstr>Презентация PowerPoint</vt:lpstr>
      <vt:lpstr>Презентация PowerPoint</vt:lpstr>
      <vt:lpstr>Презентация PowerPoint</vt:lpstr>
      <vt:lpstr>Жалпы жағдайы. Топырақ үйіндісін тұрғызу кезінде техникалық бақылау</vt:lpstr>
      <vt:lpstr>Презентация PowerPoint</vt:lpstr>
      <vt:lpstr>Презентация PowerPoint</vt:lpstr>
      <vt:lpstr>Топырақ үйіндісі параметрлерінің жобалық мәннен рұқсат етілген ауытқулары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ТЕХНИКАЛЫҚ БАҚЫЛАУ ЖӘНЕ ТОПЫРАҚ ҮЙІНДІСІН ҚАБЫЛДАУ</dc:title>
  <dc:creator>Админ</dc:creator>
  <cp:lastModifiedBy>Админ</cp:lastModifiedBy>
  <cp:revision>5</cp:revision>
  <dcterms:created xsi:type="dcterms:W3CDTF">2016-11-23T17:53:56Z</dcterms:created>
  <dcterms:modified xsi:type="dcterms:W3CDTF">2016-11-23T18:42:55Z</dcterms:modified>
</cp:coreProperties>
</file>